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7"/>
  </p:notesMasterIdLst>
  <p:handoutMasterIdLst>
    <p:handoutMasterId r:id="rId8"/>
  </p:handoutMasterIdLst>
  <p:sldIdLst>
    <p:sldId id="282" r:id="rId2"/>
    <p:sldId id="298" r:id="rId3"/>
    <p:sldId id="301" r:id="rId4"/>
    <p:sldId id="300" r:id="rId5"/>
    <p:sldId id="304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5"/>
    <a:srgbClr val="AFB238"/>
    <a:srgbClr val="3ED1EE"/>
    <a:srgbClr val="76E1E6"/>
    <a:srgbClr val="22B1BF"/>
    <a:srgbClr val="3A3838"/>
    <a:srgbClr val="9CC2E5"/>
    <a:srgbClr val="DDEAF6"/>
    <a:srgbClr val="1E4E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80116" autoAdjust="0"/>
  </p:normalViewPr>
  <p:slideViewPr>
    <p:cSldViewPr snapToGrid="0">
      <p:cViewPr>
        <p:scale>
          <a:sx n="79" d="100"/>
          <a:sy n="79" d="100"/>
        </p:scale>
        <p:origin x="-37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F546C58A-A23E-46E4-BE29-AD42DF2A0670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A9847C53-078B-412E-9D56-27A3C85F10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065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72BE691D-8507-4463-BFB0-1DE81AEADA52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E9D90975-1012-4054-BCE6-AA10DC9F95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23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90975-1012-4054-BCE6-AA10DC9F951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02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90975-1012-4054-BCE6-AA10DC9F951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10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90975-1012-4054-BCE6-AA10DC9F951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31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4B1A03-EFC3-46EA-9810-4A3C793A8144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2CF805-0D0E-4BDC-9DC6-3C93741E33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4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FFA4AD-4EB8-45B5-AF37-10C65E0AB87D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775E18-C617-4F0F-98BF-5565DFA0DF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7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523A91-66EE-4C4A-B790-0127B9D51CD0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B1A029-1AB9-4298-8802-A1F268351E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47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BD7C4B-072D-4784-9205-3B917CA5A8EC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5E203B-76DD-4457-973E-025C45E4B9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9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560452-B942-4E6D-BF28-4DC4B29BB2E4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B45898-DC95-4A40-B23F-D132456423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4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3637FC-664E-4424-8C74-AD77720D326A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F53DD3-8D7D-46FF-A311-09D3D0219F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3CC0CF-9462-4DAE-94EE-0F9FA0D916EA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9FA089-92F3-4714-881F-1B4B75FCF0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50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702FDF-A8F7-4214-A66B-54E3BC45F6B5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8D1F91-0B97-4B58-8998-B6E00F252C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16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66CBF6-91F6-49B4-95BF-007DCB846717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13274A-E8F6-4F72-9917-13B97DDDFB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18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A545F0-A917-4D8D-BAF9-29A194A4A328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88D512-5DAF-4074-86A7-3EBDD26D81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94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ADFAAB-E949-4B60-A29C-8967AB89D7C5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8C0B36-9174-4214-9EC8-231EC5B21C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92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48BDF04-80C6-4DCD-B6F6-DDEEF1FB6DAB}" type="datetimeFigureOut">
              <a:rPr lang="ru-RU"/>
              <a:pPr>
                <a:defRPr/>
              </a:pPr>
              <a:t>04.02.2021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4002B23-8B6A-4CF9-87D9-6C650CBB68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59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12182475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158;g7e118ccf70_7_0"/>
          <p:cNvSpPr/>
          <p:nvPr/>
        </p:nvSpPr>
        <p:spPr>
          <a:xfrm>
            <a:off x="-6350" y="979488"/>
            <a:ext cx="12253913" cy="7051675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158;g7e118ccf70_7_0"/>
          <p:cNvSpPr/>
          <p:nvPr/>
        </p:nvSpPr>
        <p:spPr>
          <a:xfrm>
            <a:off x="-38100" y="-76200"/>
            <a:ext cx="12201525" cy="998538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8575" y="6580188"/>
            <a:ext cx="12192000" cy="46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752" name="Заголовок 2"/>
          <p:cNvSpPr>
            <a:spLocks noGrp="1"/>
          </p:cNvSpPr>
          <p:nvPr>
            <p:ph type="ctrTitle"/>
          </p:nvPr>
        </p:nvSpPr>
        <p:spPr>
          <a:xfrm>
            <a:off x="19050" y="2855120"/>
            <a:ext cx="12201525" cy="973137"/>
          </a:xfrm>
        </p:spPr>
        <p:txBody>
          <a:bodyPr/>
          <a:lstStyle/>
          <a:p>
            <a:pPr eaLnBrk="1" hangingPunct="1"/>
            <a:r>
              <a:rPr lang="ru-RU" altLang="ru-RU" sz="3800" b="1" dirty="0" smtClean="0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организации питания обучающихся с ОВЗ</a:t>
            </a:r>
            <a:endParaRPr lang="ru-RU" altLang="ru-RU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3" name="Заголовок 2"/>
          <p:cNvSpPr txBox="1">
            <a:spLocks/>
          </p:cNvSpPr>
          <p:nvPr/>
        </p:nvSpPr>
        <p:spPr bwMode="auto">
          <a:xfrm>
            <a:off x="4764087" y="6939756"/>
            <a:ext cx="27130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B0604020202020204"/>
                <a:cs typeface="Arial" panose="020B0604020202020204" pitchFamily="34" charset="0"/>
              </a:rPr>
              <a:t>03.02.2021</a:t>
            </a:r>
          </a:p>
        </p:txBody>
      </p:sp>
    </p:spTree>
    <p:extLst>
      <p:ext uri="{BB962C8B-B14F-4D97-AF65-F5344CB8AC3E}">
        <p14:creationId xmlns:p14="http://schemas.microsoft.com/office/powerpoint/2010/main" val="3514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kern="0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Федеральный закон от 29.12.2012 N 273-ФЗ (ред. от 08.12.2020) "Об образовании в Российской Федерации" (с изм. и доп., вступ. в силу с 01.01.2021)</a:t>
            </a:r>
            <a:r>
              <a:rPr lang="ru-RU" sz="1400" b="1" kern="0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/>
            </a:r>
            <a:br>
              <a:rPr lang="ru-RU" sz="1400" b="1" kern="0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Обучающийся с ограниченными возможностями           здоровья –физическое лицо, имеющее недостатки в физическом и (или) психологическом развитии, подверженные психолого-медико-педагогической комиссией и препятствующие получению образования без создания специальных условий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283;p54" descr="Картинки по запросу &quot;алтайский край герб&quot;&quot;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61" y="401349"/>
            <a:ext cx="788048" cy="78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53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83;p54" descr="Картинки по запросу &quot;алтайский край герб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016" y="146383"/>
            <a:ext cx="788048" cy="7862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84;p103"/>
          <p:cNvSpPr txBox="1"/>
          <p:nvPr/>
        </p:nvSpPr>
        <p:spPr>
          <a:xfrm>
            <a:off x="370500" y="146384"/>
            <a:ext cx="11451000" cy="78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sz="2000" b="1" kern="0" dirty="0" smtClean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ОРГАНИЗАЦИЯ БЕСПЛАТНОГО ГОРЯЧЕГО ПИТАНИЯ 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sz="2000" b="1" kern="0" dirty="0" smtClean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ДЛЯ ОБУЧАЮЩИХСЯ 1-4 КЛАССОВ</a:t>
            </a:r>
            <a:endParaRPr sz="2000" b="1" kern="0" dirty="0">
              <a:solidFill>
                <a:srgbClr val="44546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032000" y="932609"/>
            <a:ext cx="8128000" cy="1152223"/>
            <a:chOff x="0" y="129853"/>
            <a:chExt cx="8128000" cy="1495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Выноска со стрелкой вверх 5"/>
            <p:cNvSpPr/>
            <p:nvPr/>
          </p:nvSpPr>
          <p:spPr>
            <a:xfrm rot="10800000">
              <a:off x="0" y="129853"/>
              <a:ext cx="8128000" cy="1495464"/>
            </a:xfrm>
            <a:prstGeom prst="upArrowCallou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Выноска со стрелкой вверх 4"/>
            <p:cNvSpPr/>
            <p:nvPr/>
          </p:nvSpPr>
          <p:spPr>
            <a:xfrm>
              <a:off x="0" y="129853"/>
              <a:ext cx="8128000" cy="9468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cs typeface="Arial" panose="020B0604020202020204" pitchFamily="34" charset="0"/>
                </a:rPr>
                <a:t>ФЕДЕРАЛЬНЫЙ ЗАКОН </a:t>
              </a:r>
              <a:r>
                <a:rPr lang="ru-RU" sz="1400" b="1" i="0" kern="1200" dirty="0" smtClean="0"/>
                <a:t>от 02.01.2000 N 29-ФЗ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0" kern="1200" dirty="0" smtClean="0"/>
                <a:t>"О качестве и безопасности пищевых продуктов"</a:t>
              </a:r>
              <a:endParaRPr lang="ru-RU" sz="14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032000" y="2084833"/>
            <a:ext cx="8128000" cy="1207007"/>
            <a:chOff x="0" y="1547565"/>
            <a:chExt cx="8128000" cy="1495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Выноска со стрелкой вверх 8"/>
            <p:cNvSpPr/>
            <p:nvPr/>
          </p:nvSpPr>
          <p:spPr>
            <a:xfrm rot="10800000">
              <a:off x="0" y="1547565"/>
              <a:ext cx="8128000" cy="1495464"/>
            </a:xfrm>
            <a:prstGeom prst="upArrowCallou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Выноска со стрелкой вверх 4"/>
            <p:cNvSpPr/>
            <p:nvPr/>
          </p:nvSpPr>
          <p:spPr>
            <a:xfrm rot="21600000">
              <a:off x="0" y="1547565"/>
              <a:ext cx="8128000" cy="9717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cs typeface="Arial" panose="020B0604020202020204" pitchFamily="34" charset="0"/>
                </a:rPr>
                <a:t>ФЕДЕРАЛЬНЫЙ ЗАКОН от 01.03.2020 № 47-ФЗ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cs typeface="Arial" panose="020B0604020202020204" pitchFamily="34" charset="0"/>
                </a:rPr>
                <a:t>О внесении изменений в Федеральный закон "О качестве и безопасности пищевых продуктов" и статью 37 Федерального закона "Об образовании в Российской Федерации"</a:t>
              </a:r>
              <a:endParaRPr lang="ru-RU" sz="1400" b="1" kern="12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032000" y="3291840"/>
            <a:ext cx="8128000" cy="1151371"/>
            <a:chOff x="0" y="2963601"/>
            <a:chExt cx="8128000" cy="1495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Выноска со стрелкой вверх 11"/>
            <p:cNvSpPr/>
            <p:nvPr/>
          </p:nvSpPr>
          <p:spPr>
            <a:xfrm rot="10800000">
              <a:off x="0" y="2963601"/>
              <a:ext cx="8128000" cy="1495464"/>
            </a:xfrm>
            <a:prstGeom prst="upArrowCallou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Выноска со стрелкой вверх 4"/>
            <p:cNvSpPr/>
            <p:nvPr/>
          </p:nvSpPr>
          <p:spPr>
            <a:xfrm>
              <a:off x="0" y="3018625"/>
              <a:ext cx="8128000" cy="9758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 smtClean="0"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cs typeface="Arial" panose="020B0604020202020204" pitchFamily="34" charset="0"/>
                </a:rPr>
                <a:t>ФЕДЕРАЛЬНЫЙ ЗАКОН </a:t>
              </a:r>
              <a:r>
                <a:rPr lang="ru-RU" sz="1400" b="1" i="0" kern="1200" dirty="0" smtClean="0"/>
                <a:t>от 29.12.2012 N 273-ФЗ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0" kern="1200" dirty="0" smtClean="0"/>
                <a:t>"Об образовании в Российской Федерации"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1" i="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032000" y="4590288"/>
            <a:ext cx="8128000" cy="1116584"/>
            <a:chOff x="0" y="2872168"/>
            <a:chExt cx="8128000" cy="149891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Выноска со стрелкой вверх 17"/>
            <p:cNvSpPr/>
            <p:nvPr/>
          </p:nvSpPr>
          <p:spPr>
            <a:xfrm rot="10800000">
              <a:off x="0" y="2875614"/>
              <a:ext cx="8128000" cy="1495464"/>
            </a:xfrm>
            <a:prstGeom prst="upArrowCallou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Выноска со стрелкой вверх 4"/>
            <p:cNvSpPr/>
            <p:nvPr/>
          </p:nvSpPr>
          <p:spPr>
            <a:xfrm>
              <a:off x="0" y="2872168"/>
              <a:ext cx="8128000" cy="8543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 smtClean="0">
                <a:cs typeface="Arial" panose="020B0604020202020204" pitchFamily="34" charset="0"/>
              </a:endParaRPr>
            </a:p>
            <a:p>
              <a:pPr lvl="0" algn="ctr"/>
              <a:r>
                <a:rPr lang="ru-RU" sz="1400" b="1" dirty="0">
                  <a:cs typeface="Times New Roman" panose="02020603050405020304" pitchFamily="18" charset="0"/>
                </a:rPr>
                <a:t>Постановление Правительства РФ от 20 июня 2020 г. № 900 </a:t>
              </a:r>
              <a:r>
                <a:rPr lang="ru-RU" sz="1400" b="1" dirty="0" smtClean="0">
                  <a:cs typeface="Times New Roman" panose="02020603050405020304" pitchFamily="18" charset="0"/>
                </a:rPr>
                <a:t>«О </a:t>
              </a:r>
              <a:r>
                <a:rPr lang="ru-RU" sz="1400" b="1" dirty="0">
                  <a:cs typeface="Times New Roman" panose="02020603050405020304" pitchFamily="18" charset="0"/>
                </a:rPr>
                <a:t>внесении изменений </a:t>
              </a:r>
              <a:r>
                <a:rPr lang="ru-RU" sz="1400" b="1" dirty="0" smtClean="0">
                  <a:cs typeface="Times New Roman" panose="02020603050405020304" pitchFamily="18" charset="0"/>
                </a:rPr>
                <a:t>в государственную </a:t>
              </a:r>
              <a:r>
                <a:rPr lang="ru-RU" sz="1400" b="1" dirty="0">
                  <a:cs typeface="Times New Roman" panose="02020603050405020304" pitchFamily="18" charset="0"/>
                </a:rPr>
                <a:t>программу Российской </a:t>
              </a:r>
              <a:r>
                <a:rPr lang="ru-RU" sz="1400" b="1" dirty="0" smtClean="0">
                  <a:cs typeface="Times New Roman" panose="02020603050405020304" pitchFamily="18" charset="0"/>
                </a:rPr>
                <a:t>Федерации </a:t>
              </a:r>
              <a:r>
                <a:rPr lang="ru-RU" sz="1400" b="1" dirty="0">
                  <a:cs typeface="Times New Roman" panose="02020603050405020304" pitchFamily="18" charset="0"/>
                </a:rPr>
                <a:t>"</a:t>
              </a:r>
              <a:r>
                <a:rPr lang="ru-RU" sz="1400" b="1" dirty="0" smtClean="0">
                  <a:cs typeface="Times New Roman" panose="02020603050405020304" pitchFamily="18" charset="0"/>
                </a:rPr>
                <a:t>Развитие образования</a:t>
              </a:r>
              <a:r>
                <a:rPr lang="ru-RU" sz="1400" b="1" dirty="0">
                  <a:cs typeface="Times New Roman" panose="02020603050405020304" pitchFamily="18" charset="0"/>
                </a:rPr>
                <a:t>" </a:t>
              </a:r>
              <a:endParaRPr lang="ru-RU" sz="1400" dirty="0"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906073" y="5537913"/>
            <a:ext cx="8242479" cy="1295734"/>
            <a:chOff x="-127839" y="4187821"/>
            <a:chExt cx="8367710" cy="110109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Прямоугольник 24"/>
            <p:cNvSpPr/>
            <p:nvPr/>
          </p:nvSpPr>
          <p:spPr>
            <a:xfrm>
              <a:off x="1" y="4364533"/>
              <a:ext cx="8239870" cy="92438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-127839" y="4187821"/>
              <a:ext cx="8255839" cy="11010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i="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0" kern="1200" dirty="0" smtClean="0">
                  <a:cs typeface="Times New Roman" panose="02020603050405020304" pitchFamily="18" charset="0"/>
                </a:rPr>
                <a:t>Постановление Правительства  Алтайского края от </a:t>
              </a:r>
              <a:r>
                <a:rPr lang="ru-RU" sz="1400" b="1" dirty="0" smtClean="0">
                  <a:cs typeface="Times New Roman" panose="02020603050405020304" pitchFamily="18" charset="0"/>
                </a:rPr>
                <a:t>17 января</a:t>
              </a:r>
              <a:r>
                <a:rPr lang="ru-RU" sz="1400" b="1" i="0" kern="1200" dirty="0" smtClean="0">
                  <a:cs typeface="Times New Roman" panose="02020603050405020304" pitchFamily="18" charset="0"/>
                </a:rPr>
                <a:t>  2020 г. № </a:t>
              </a:r>
              <a:r>
                <a:rPr lang="ru-RU" sz="1400" b="1" dirty="0" smtClean="0">
                  <a:cs typeface="Times New Roman" panose="02020603050405020304" pitchFamily="18" charset="0"/>
                </a:rPr>
                <a:t>14</a:t>
              </a:r>
              <a:r>
                <a:rPr lang="ru-RU" sz="1400" b="1" i="0" kern="1200" dirty="0" smtClean="0">
                  <a:cs typeface="Times New Roman" panose="02020603050405020304" pitchFamily="18" charset="0"/>
                </a:rPr>
                <a:t>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0" kern="1200" dirty="0" smtClean="0">
                  <a:cs typeface="Times New Roman" panose="02020603050405020304" pitchFamily="18" charset="0"/>
                </a:rPr>
                <a:t>«</a:t>
              </a:r>
              <a:r>
                <a:rPr lang="ru-RU" sz="1400" b="1" dirty="0" smtClean="0">
                  <a:cs typeface="Times New Roman" panose="02020603050405020304" pitchFamily="18" charset="0"/>
                </a:rPr>
                <a:t>Об утверждении порядка предоставления бесплатного двухразового питания обучающимся с ограниченными возможностями здоровья краевых государственных, муниципальных общеобразовательных организаций </a:t>
              </a:r>
              <a:r>
                <a:rPr lang="ru-RU" sz="1400" b="1" i="0" kern="1200" dirty="0" smtClean="0"/>
                <a:t>" </a:t>
              </a:r>
              <a:endParaRPr lang="ru-RU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815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83;p54" descr="Картинки по запросу &quot;алтайский край герб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171" y="233924"/>
            <a:ext cx="788048" cy="7862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7613"/>
          </a:xfrm>
        </p:spPr>
        <p:txBody>
          <a:bodyPr/>
          <a:lstStyle/>
          <a:p>
            <a:pPr lvl="0" algn="ctr" defTabSz="622300">
              <a:spcAft>
                <a:spcPct val="35000"/>
              </a:spcAf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Правительства  Алтайского края от 17 января  2020 г. № 14 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предоставления бесплатного двухразового питания обучающимся с ограниченными возможностями здоровья краевых государственных, муниципальных общеобразовательных организаций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986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endParaRPr lang="ru-RU" sz="14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Право </a:t>
            </a:r>
            <a:r>
              <a:rPr lang="ru-RU" sz="1600" i="1" dirty="0">
                <a:solidFill>
                  <a:srgbClr val="0070C0"/>
                </a:solidFill>
                <a:cs typeface="Arial" panose="020B0604020202020204" pitchFamily="34" charset="0"/>
              </a:rPr>
              <a:t>на получение бесплатного двухразового питания имеют обучающиеся с ограниченными возможностями здоровья в краевых государственных, муниципальных общеобразовательных организациях (далее - "обучающиеся с ОВЗ"), не проживающие в данных организациях, в том числе обучающиеся с ОВЗ, получающие образование на дому</a:t>
            </a:r>
            <a:r>
              <a:rPr lang="ru-RU" sz="16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0C0"/>
                </a:solidFill>
                <a:cs typeface="Arial" panose="020B0604020202020204" pitchFamily="34" charset="0"/>
              </a:rPr>
              <a:t> Бесплатное двухразовое питание предоставляется обучающимся с ОВЗ только в дни посещения занятий (уроков) в общеобразовательных организациях.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0C0"/>
                </a:solidFill>
                <a:cs typeface="Arial" panose="020B0604020202020204" pitchFamily="34" charset="0"/>
              </a:rPr>
              <a:t>Замена бесплатного двухразового питания на денежную компенсацию не производится</a:t>
            </a:r>
            <a:r>
              <a:rPr lang="ru-RU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Порядок подачи документов и принятия решения о предоставлении бесплатного двухразового питания обучающимся с </a:t>
            </a:r>
            <a:r>
              <a:rPr lang="ru-RU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ОВЗ 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Для </a:t>
            </a:r>
            <a:r>
              <a:rPr lang="ru-RU" sz="1600" dirty="0">
                <a:solidFill>
                  <a:srgbClr val="0070C0"/>
                </a:solidFill>
                <a:cs typeface="Arial" panose="020B0604020202020204" pitchFamily="34" charset="0"/>
              </a:rPr>
              <a:t>предоставления бесплатного двухразового питания родитель (законный представитель) несовершеннолетнего обучающегося с ОВЗ или совершеннолетний обучающийся с ОВЗ представляют ежегодно в общеобразовательную организацию:</a:t>
            </a:r>
          </a:p>
          <a:p>
            <a:pPr algn="just"/>
            <a:r>
              <a:rPr lang="ru-RU" sz="1600" dirty="0">
                <a:solidFill>
                  <a:srgbClr val="0070C0"/>
                </a:solidFill>
                <a:cs typeface="Arial" panose="020B0604020202020204" pitchFamily="34" charset="0"/>
              </a:rPr>
              <a:t>а) заявление по форме, установленной общеобразовательной организацией</a:t>
            </a:r>
            <a:r>
              <a:rPr lang="ru-RU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600" dirty="0">
                <a:solidFill>
                  <a:srgbClr val="0070C0"/>
                </a:solidFill>
                <a:cs typeface="Arial" panose="020B0604020202020204" pitchFamily="34" charset="0"/>
              </a:rPr>
              <a:t>б) копию документа, удостоверяющего личность заявителя.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0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71099"/>
            <a:ext cx="10515600" cy="1377397"/>
          </a:xfrm>
        </p:spPr>
        <p:txBody>
          <a:bodyPr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Приказ от 21.09.2020 №1135 Министерство образования и науки Алтайского края «Об утверждении порядка предоставления бесплатного двухразового питания обучающимся с ограниченными возможностями здоровья краевых государственных, муниципальных общеобразовательных организаций, получающим образование на дому»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48497"/>
            <a:ext cx="10515600" cy="4528466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Установлено стоимость продуктового набора из расчета 79 рублей в день обучения на одного обучающегося с ограниченными возможностями здоровья (далее – «обучающиеся с ОВЗ») Алтайского края, получающего образование на дому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ru-RU" sz="1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Приказ от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21.04.2020 №595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Алтайского края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предоставлении продуктовых наборов обучающимся с ограниченными возможностями здоровья краевых государственных, муниципальных общеобразовательных организаций в период удаленного обучения в связи с распространением новой коронавирусной инфекции»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</a:rPr>
              <a:t>Установлено стоимость продуктового набора из расчета 79 рублей в день обучения на одного обучающегося с ограниченными возможностями здоровья краевых государственных, муниципальных общеобразовательных организаций (далее – «обучающиеся с ОВЗ») Алтайского края взамен предоставления бесплатного двухразового питания в период удаленного обучения в связи с распространением новой коронавирусной инфекции.</a:t>
            </a:r>
          </a:p>
          <a:p>
            <a:pPr algn="just"/>
            <a:endParaRPr lang="ru-RU" sz="1600" dirty="0">
              <a:solidFill>
                <a:srgbClr val="0070C0"/>
              </a:solidFill>
            </a:endParaRPr>
          </a:p>
          <a:p>
            <a:pPr algn="ctr"/>
            <a:endParaRPr lang="ru-RU" sz="1800" dirty="0" smtClean="0">
              <a:solidFill>
                <a:srgbClr val="0070C0"/>
              </a:solidFill>
            </a:endParaRPr>
          </a:p>
          <a:p>
            <a:pPr algn="ctr"/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Google Shape;283;p54" descr="Картинки по запросу &quot;алтайский край герб&quot;&quot;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171" y="233924"/>
            <a:ext cx="788048" cy="78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858487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433</Words>
  <Application>Microsoft Office PowerPoint</Application>
  <PresentationFormat>Произвольный</PresentationFormat>
  <Paragraphs>39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2_Тема Office</vt:lpstr>
      <vt:lpstr>Об организации питания обучающихся с ОВЗ</vt:lpstr>
      <vt:lpstr>Федеральный закон от 29.12.2012 N 273-ФЗ (ред. от 08.12.2020) "Об образовании в Российской Федерации" (с изм. и доп., вступ. в силу с 01.01.2021) </vt:lpstr>
      <vt:lpstr>Презентация PowerPoint</vt:lpstr>
      <vt:lpstr>   Постановление Правительства  Алтайского края от 17 января  2020 г. № 14  «Об утверждении порядка предоставления бесплатного двухразового питания обучающимся с ограниченными возможностями здоровья краевых государственных, муниципальных общеобразовательных организаций "  </vt:lpstr>
      <vt:lpstr>Приказ от 21.09.2020 №1135 Министерство образования и науки Алтайского края «Об утверждении порядка предоставления бесплатного двухразового питания обучающимся с ограниченными возможностями здоровья краевых государственных, муниципальных общеобразовательных организаций, получающим образование на дому»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Сергеевна Попова</dc:creator>
  <cp:lastModifiedBy>АДМИН</cp:lastModifiedBy>
  <cp:revision>101</cp:revision>
  <cp:lastPrinted>2021-02-03T07:13:48Z</cp:lastPrinted>
  <dcterms:created xsi:type="dcterms:W3CDTF">2020-03-03T03:32:20Z</dcterms:created>
  <dcterms:modified xsi:type="dcterms:W3CDTF">2021-02-04T04:50:53Z</dcterms:modified>
</cp:coreProperties>
</file>